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type="screen4x3" cy="6858000" cx="9144000"/>
  <p:notesSz cx="6858000" cy="9144000"/>
  <p:defaultTextStyle>
    <a:defPPr>
      <a:defRPr lang="en-US"/>
    </a:defPPr>
    <a:lvl1pPr algn="l" defTabSz="914400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782" autoAdjust="0"/>
    <p:restoredTop sz="94716" autoAdjust="0"/>
  </p:normalViewPr>
  <p:slideViewPr>
    <p:cSldViewPr>
      <p:cViewPr varScale="1">
        <p:scale>
          <a:sx n="66" d="100"/>
          <a:sy n="66" d="100"/>
        </p:scale>
        <p:origin x="-14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35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CEBFDEEC-611E-4697-B5A2-B82282B7AF14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1048736" name="Образ слайда 3"/>
          <p:cNvSpPr>
            <a:spLocks noChangeAspect="1" noRot="1" noGrp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8737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38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39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F1F616CA-5E44-4424-A4DB-C20D7A273880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9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endParaRPr dirty="0" lang="ru-RU"/>
          </a:p>
        </p:txBody>
      </p:sp>
      <p:sp>
        <p:nvSpPr>
          <p:cNvPr id="1048660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1F616CA-5E44-4424-A4DB-C20D7A273880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9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6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6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104870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1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8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83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5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0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0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05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0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60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0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0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0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2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9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3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3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0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7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slideLayout" Target="../slideLayouts/slideLayout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4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4.jpe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slideLayout" Target="../slideLayouts/slideLayout4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hyperlink" Target="mailto:madou.2@mail.ru" TargetMode="External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Layout" Target="../slideLayouts/slideLayout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588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589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52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-54429" y="-1"/>
            <a:ext cx="9144000" cy="6858001"/>
          </a:xfrm>
          <a:prstGeom prst="rect"/>
          <a:noFill/>
        </p:spPr>
      </p:pic>
      <p:sp>
        <p:nvSpPr>
          <p:cNvPr id="1048590" name="Прямоугольник 8"/>
          <p:cNvSpPr/>
          <p:nvPr/>
        </p:nvSpPr>
        <p:spPr>
          <a:xfrm>
            <a:off x="152400" y="0"/>
            <a:ext cx="8839200" cy="11582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Муниципальное автономное</a:t>
            </a:r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endParaRPr dirty="0" lang="ru-RU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«Детский сад №2 общеразвивающего вида с приоритетным осуществлением </a:t>
            </a:r>
          </a:p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деятельности  по познавательно-речевому направлению</a:t>
            </a:r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развития воспитанников»</a:t>
            </a:r>
            <a:endParaRPr dirty="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1" name="TextBox 11"/>
          <p:cNvSpPr txBox="1"/>
          <p:nvPr/>
        </p:nvSpPr>
        <p:spPr>
          <a:xfrm>
            <a:off x="2819400" y="6248400"/>
            <a:ext cx="3429000" cy="64633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Ленинск-Кузнецкий</a:t>
            </a:r>
            <a:r>
              <a:rPr dirty="0"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lang="en-US" smtClean="0">
                <a:latin typeface="Times New Roman" pitchFamily="18" charset="0"/>
                <a:cs typeface="Times New Roman" pitchFamily="18" charset="0"/>
              </a:rPr>
              <a:t> </a:t>
            </a:r>
            <a:endParaRPr altLang="en-US" lang="zh-CN"/>
          </a:p>
          <a:p>
            <a:pPr algn="ctr"/>
            <a:r>
              <a:rPr dirty="0" lang="ru-RU" smtClean="0">
                <a:latin typeface="Times New Roman" pitchFamily="18" charset="0"/>
                <a:cs typeface="Times New Roman" pitchFamily="18" charset="0"/>
              </a:rPr>
              <a:t>2024</a:t>
            </a:r>
            <a:endParaRPr dirty="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2" name="Rectangle 1"/>
          <p:cNvSpPr>
            <a:spLocks noChangeArrowheads="1"/>
          </p:cNvSpPr>
          <p:nvPr/>
        </p:nvSpPr>
        <p:spPr bwMode="auto">
          <a:xfrm>
            <a:off x="457199" y="3428999"/>
            <a:ext cx="8305800" cy="1158241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/>
            <a:spAutoFit/>
          </a:bodyPr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baseline="0" b="1" cap="none" dirty="0" sz="24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основ финансовой грамотности </a:t>
            </a:r>
            <a:endParaRPr baseline="0" b="1" cap="none" dirty="0" sz="24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baseline="0" b="1" cap="none" dirty="0" sz="24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детей  старшего дошкольного возраста через детские исследовательские проекты</a:t>
            </a:r>
            <a:endParaRPr baseline="0" b="1" cap="none" dirty="0" sz="24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3" name="Rectangle 2"/>
          <p:cNvSpPr>
            <a:spLocks noChangeArrowheads="1"/>
          </p:cNvSpPr>
          <p:nvPr/>
        </p:nvSpPr>
        <p:spPr bwMode="auto">
          <a:xfrm>
            <a:off x="4251618" y="4950460"/>
            <a:ext cx="4831764" cy="129794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/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tabLst>
                <a:tab algn="ctr" pos="2970213"/>
                <a:tab algn="r" pos="5940425"/>
              </a:tabLst>
            </a:pPr>
            <a:r>
              <a:rPr b="1" dirty="0" sz="1600"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Миронова </a:t>
            </a:r>
            <a:r>
              <a:rPr b="1" dirty="0" sz="1600"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Лариса Юрьевна, </a:t>
            </a:r>
            <a:r>
              <a:rPr b="1" dirty="0" sz="1600"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воспитатель;</a:t>
            </a:r>
            <a:endParaRPr b="1" dirty="0" sz="1600" lang="ru-RU" smtClean="0"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algn="ctr" pos="2970213"/>
                <a:tab algn="r" pos="5940425"/>
              </a:tabLst>
            </a:pPr>
            <a:r>
              <a:rPr baseline="0" b="1" cap="none" dirty="0" sz="1600" i="0" kumimoji="0" lang="ru-RU" normalizeH="0" err="1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Акилина</a:t>
            </a:r>
            <a:r>
              <a:rPr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b="1" dirty="0" sz="1600"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ариса Владимировна</a:t>
            </a:r>
            <a:r>
              <a:rPr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воспитатель </a:t>
            </a:r>
            <a:r>
              <a:rPr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baseline="0" b="1" cap="none" dirty="0" sz="16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algn="ctr" pos="2970213"/>
                <a:tab algn="r" pos="5940425"/>
              </a:tabLst>
            </a:pP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Геннадьевна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baseline="0" b="1" cap="none" dirty="0" sz="16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algn="ctr" pos="2970213"/>
                <a:tab algn="r" pos="5940425"/>
              </a:tabLst>
            </a:pP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тлана 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рьевна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altLang="en-US" baseline="0" b="1" cap="none" dirty="0" sz="1600" i="0" kumimoji="0" lang="en-US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altLang="en-US" baseline="0" b="1" cap="none" dirty="0" sz="16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татель </a:t>
            </a:r>
            <a:endParaRPr baseline="0" b="1" cap="none" dirty="0" sz="16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algn="ctr" pos="2970213"/>
                <a:tab algn="r" pos="5940425"/>
              </a:tabLst>
            </a:pPr>
            <a:endParaRPr baseline="0" b="0" cap="none" dirty="0" sz="16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3" name="Picture 2" descr="https://xn----234-4ve0acg4alk4gej.xn--p1ai/wp-content/uploads/2022/12/image-9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 b="10854"/>
          <a:stretch>
            <a:fillRect/>
          </a:stretch>
        </p:blipFill>
        <p:spPr bwMode="auto">
          <a:xfrm>
            <a:off x="3124199" y="920416"/>
            <a:ext cx="2585627" cy="2381498"/>
          </a:xfrm>
          <a:prstGeom prst="rect"/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647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648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77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49" name="Прямоугольник 8"/>
          <p:cNvSpPr/>
          <p:nvPr/>
        </p:nvSpPr>
        <p:spPr>
          <a:xfrm>
            <a:off x="2783896" y="0"/>
            <a:ext cx="6360103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78" name="Picture 2" descr="C:\Users\asus\Downloads\IMG_20210427_085529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228600" y="609600"/>
            <a:ext cx="8711045" cy="5867400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50" name="Заголовок 5"/>
          <p:cNvSpPr txBox="1"/>
          <p:nvPr/>
        </p:nvSpPr>
        <p:spPr>
          <a:xfrm>
            <a:off x="6629400" y="2438400"/>
            <a:ext cx="2209800" cy="10668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bIns="45720" lIns="91440" rIns="91440" rtlCol="0" tIns="45720" vert="horz">
            <a:normAutofit fontScale="61111" lnSpcReduction="20000"/>
          </a:bodyPr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1" cap="none" dirty="0" sz="36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Схема- коллаж</a:t>
            </a:r>
            <a:r>
              <a:rPr baseline="0" b="0" cap="none" dirty="0" sz="44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baseline="0" b="0" cap="none" dirty="0" sz="44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baseline="0" b="1" cap="none" dirty="0" sz="4400" i="0" kern="1200" kumimoji="0" lang="ru-RU" noProof="0" normalizeH="0" spc="0" strike="noStrike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51" name="Прямоугольник 8"/>
          <p:cNvSpPr/>
          <p:nvPr/>
        </p:nvSpPr>
        <p:spPr>
          <a:xfrm>
            <a:off x="2822862" y="0"/>
            <a:ext cx="6321137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0" name="Содержимое 6" descr="https://yarnovosti.com/gallery/news/2019/07/91816/Produkty.jpg"/>
          <p:cNvPicPr>
            <a:picLocks noGrp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457200" y="2667000"/>
            <a:ext cx="3581400" cy="2541723"/>
          </a:xfrm>
          <a:prstGeom prst="ellipse"/>
          <a:ln>
            <a:noFill/>
          </a:ln>
          <a:effectLst>
            <a:softEdge rad="112500"/>
          </a:effectLst>
        </p:spPr>
      </p:pic>
      <p:pic>
        <p:nvPicPr>
          <p:cNvPr id="2097181" name="Содержимое 5" descr="C:\Users\asus\AppData\Local\Microsoft\Windows\INetCache\Content.Word\IMG-20210322-WA0024.jpg"/>
          <p:cNvPicPr>
            <a:picLocks noGrp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 bwMode="auto">
          <a:xfrm>
            <a:off x="4114800" y="1524000"/>
            <a:ext cx="4572000" cy="5029200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52" name="Заголовок 2"/>
          <p:cNvSpPr>
            <a:spLocks noGrp="1"/>
          </p:cNvSpPr>
          <p:nvPr>
            <p:ph type="title"/>
          </p:nvPr>
        </p:nvSpPr>
        <p:spPr>
          <a:xfrm>
            <a:off x="2286000" y="609600"/>
            <a:ext cx="3886200" cy="8080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/>
          <a:noFill/>
        </p:spPr>
      </p:pic>
      <p:sp>
        <p:nvSpPr>
          <p:cNvPr id="1048653" name="Прямоугольник 8"/>
          <p:cNvSpPr/>
          <p:nvPr/>
        </p:nvSpPr>
        <p:spPr>
          <a:xfrm>
            <a:off x="2615044" y="0"/>
            <a:ext cx="6528955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54" name="Заголовок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Жильё и коммунальные услуги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3" name="Содержимое 6" descr="C:\Users\asus\AppData\Local\Microsoft\Windows\INetCache\Content.Word\IMG-20210322-WA0023.jpg"/>
          <p:cNvPicPr>
            <a:picLocks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 bwMode="auto">
          <a:xfrm>
            <a:off x="5181600" y="1600200"/>
            <a:ext cx="3104528" cy="4525963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184" name="Рисунок 21" descr="http://st.depositphotos.com/1007168/1249/i/450/depositphotos_12492671-stock-photo-water-faucet-with-smiling-water.jpg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4343400" y="1371600"/>
            <a:ext cx="1143000" cy="16002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85" name="Содержимое 5" descr="C:\Users\asus\AppData\Local\Microsoft\Windows\INetCache\Content.Word\IMG-20210322-WA0022.jpg"/>
          <p:cNvPicPr>
            <a:picLocks noGrp="1"/>
          </p:cNvPicPr>
          <p:nvPr>
            <p:ph sz="half" idx="1"/>
          </p:nvPr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 bwMode="auto">
          <a:xfrm>
            <a:off x="782800" y="1600200"/>
            <a:ext cx="3387400" cy="4525963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186" name="Рисунок 24" descr="http://remontdoma.3dn.ru/File3.jpg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rcRect/>
          <a:stretch>
            <a:fillRect/>
          </a:stretch>
        </p:blipFill>
        <p:spPr bwMode="auto">
          <a:xfrm flipV="1">
            <a:off x="304800" y="1371600"/>
            <a:ext cx="1371600" cy="1600200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/>
          <a:noFill/>
        </p:spPr>
      </p:pic>
      <p:sp>
        <p:nvSpPr>
          <p:cNvPr id="1048655" name="Прямоугольник 8"/>
          <p:cNvSpPr/>
          <p:nvPr/>
        </p:nvSpPr>
        <p:spPr>
          <a:xfrm>
            <a:off x="2705966" y="0"/>
            <a:ext cx="6438034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56" name="Заголовок 2"/>
          <p:cNvSpPr>
            <a:spLocks noGrp="1"/>
          </p:cNvSpPr>
          <p:nvPr>
            <p:ph type="title"/>
          </p:nvPr>
        </p:nvSpPr>
        <p:spPr>
          <a:xfrm>
            <a:off x="304800" y="1066800"/>
            <a:ext cx="3124200" cy="609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Покупка мечты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8" name="Picture 2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 l="8778" t="4951" r="14641" b="985"/>
          <a:stretch>
            <a:fillRect/>
          </a:stretch>
        </p:blipFill>
        <p:spPr bwMode="auto">
          <a:xfrm>
            <a:off x="3352800" y="2362200"/>
            <a:ext cx="5517115" cy="3810000"/>
          </a:xfrm>
          <a:prstGeom prst="rect"/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97189" name="Содержимое 8" descr="C:\Users\asus\AppData\Local\Microsoft\Windows\INetCache\Content.Word\IMG-20210322-WA0021.jpg"/>
          <p:cNvPicPr>
            <a:picLocks noGrp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304800" y="2209800"/>
            <a:ext cx="2819400" cy="4068763"/>
          </a:xfrm>
          <a:prstGeom prst="rect"/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1048657" name="TextBox 6"/>
          <p:cNvSpPr txBox="1"/>
          <p:nvPr/>
        </p:nvSpPr>
        <p:spPr>
          <a:xfrm>
            <a:off x="4419600" y="1066801"/>
            <a:ext cx="4114800" cy="584775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pPr algn="ctr"/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проекта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662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663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90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65" name="Прямоугольник 9"/>
          <p:cNvSpPr/>
          <p:nvPr/>
        </p:nvSpPr>
        <p:spPr>
          <a:xfrm>
            <a:off x="1828800" y="4191000"/>
            <a:ext cx="5783314" cy="461665"/>
          </a:xfrm>
          <a:prstGeom prst="rect"/>
        </p:spPr>
        <p:txBody>
          <a:bodyPr wrap="square">
            <a:spAutoFit/>
          </a:bodyPr>
          <a:p>
            <a:pPr algn="ctr"/>
            <a:r>
              <a:rPr dirty="0" sz="2400" lang="ru-RU" smtClean="0">
                <a:latin typeface="Times New Roman" pitchFamily="18" charset="0"/>
                <a:cs typeface="Times New Roman" pitchFamily="18" charset="0"/>
              </a:rPr>
              <a:t>детский исследовательский проект </a:t>
            </a:r>
            <a:endParaRPr dirty="0" sz="24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91" name="Picture 2" descr="https://s3-eu-north-1.amazonaws.com/life-24/wp-content/2020/07/15215949/27922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 t="14724" r="19018"/>
          <a:stretch>
            <a:fillRect/>
          </a:stretch>
        </p:blipFill>
        <p:spPr bwMode="auto">
          <a:xfrm>
            <a:off x="3047999" y="980770"/>
            <a:ext cx="2960488" cy="2461219"/>
          </a:xfrm>
          <a:prstGeom prst="rect"/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748" name="Прямоугольник 14"/>
          <p:cNvSpPr/>
          <p:nvPr/>
        </p:nvSpPr>
        <p:spPr>
          <a:xfrm>
            <a:off x="571500" y="4202112"/>
            <a:ext cx="7543800" cy="574041"/>
          </a:xfrm>
          <a:prstGeom prst="rect"/>
        </p:spPr>
        <p:txBody>
          <a:bodyPr wrap="square">
            <a:spAutoFit/>
          </a:bodyPr>
          <a:lstStyle>
            <a:defPPr>
              <a:defRPr lang="en-US"/>
            </a:defPPr>
            <a:lvl1pPr algn="l" defTabSz="914400" latinLnBrk="0" marL="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914400" latinLnBrk="0" marL="457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914400" latinLnBrk="0" marL="914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914400" latinLnBrk="0" marL="1371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914400" latinLnBrk="0" marL="18288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914400" latinLnBrk="0" marL="22860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914400" latinLnBrk="0" marL="2743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914400" latinLnBrk="0" marL="3200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914400" latinLnBrk="0" marL="3657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b="1" dirty="0" sz="32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49" name="Прямоугольник 14"/>
          <p:cNvSpPr/>
          <p:nvPr/>
        </p:nvSpPr>
        <p:spPr>
          <a:xfrm>
            <a:off x="723900" y="3236913"/>
            <a:ext cx="7543800" cy="1539240"/>
          </a:xfrm>
          <a:prstGeom prst="rect"/>
        </p:spPr>
        <p:txBody>
          <a:bodyPr wrap="square">
            <a:spAutoFit/>
          </a:bodyPr>
          <a:lstStyle>
            <a:defPPr>
              <a:defRPr lang="en-US"/>
            </a:defPPr>
            <a:lvl1pPr algn="l" defTabSz="914400" latinLnBrk="0" marL="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914400" latinLnBrk="0" marL="457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914400" latinLnBrk="0" marL="914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914400" latinLnBrk="0" marL="1371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914400" latinLnBrk="0" marL="18288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914400" latinLnBrk="0" marL="22860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914400" latinLnBrk="0" marL="2743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914400" latinLnBrk="0" marL="3200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914400" latinLnBrk="0" marL="3657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altLang="en-US" b="1" dirty="0" sz="3200" lang="en-US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ичить 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altLang="en-US" b="1" dirty="0" sz="3200" lang="en-US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еньги </a:t>
            </a:r>
            <a:endParaRPr b="1" dirty="0" sz="3200" lang="ru-RU">
              <a:solidFill>
                <a:srgbClr val="0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altLang="en-US" b="1" dirty="0" sz="3200" lang="en-US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шивы</a:t>
            </a:r>
            <a:r>
              <a:rPr altLang="en-US" b="1" dirty="0" sz="3200" lang="ru-RU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х </a:t>
            </a:r>
            <a:endParaRPr b="1" dirty="0" sz="3200" lang="ru-RU">
              <a:solidFill>
                <a:srgbClr val="0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b="1" dirty="0" sz="32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50" name=""/>
          <p:cNvSpPr txBox="1"/>
          <p:nvPr/>
        </p:nvSpPr>
        <p:spPr>
          <a:xfrm>
            <a:off x="891703" y="4652665"/>
            <a:ext cx="7208193" cy="510540"/>
          </a:xfrm>
          <a:prstGeom prst="rect"/>
        </p:spPr>
        <p:txBody>
          <a:bodyPr rtlCol="0" wrap="square">
            <a:spAutoFit/>
          </a:bodyPr>
          <a:p>
            <a:r>
              <a:rPr sz="2800" lang="ru-RU">
                <a:solidFill>
                  <a:srgbClr val="000000"/>
                </a:solidFill>
              </a:rPr>
              <a:t/>
            </a:r>
            <a:endParaRPr sz="2800"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pic>
        <p:nvPicPr>
          <p:cNvPr id="2097193" name="Picture 2" descr="C:\Users\asus\Downloads\6oD6IrxCzIje2Jq8rVXLcWNC-8ZoRjA7HowezD_bnvfdtxh5YA0r9IJuvlWhGut9r6fOnRqUYsbqQuCwiaiHw0S8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 l="19207" t="16402" r="16449" b="13390"/>
          <a:stretch>
            <a:fillRect/>
          </a:stretch>
        </p:blipFill>
        <p:spPr bwMode="auto">
          <a:xfrm>
            <a:off x="1143000" y="1371600"/>
            <a:ext cx="2971800" cy="2424363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69" name="AutoShape 7" descr="https://files.constantcontact.com/d59199d3201/d632e270-eb82-46cc-a381-e402f9a578da.png?a=11257514104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ru-RU"/>
          </a:p>
        </p:txBody>
      </p:sp>
      <p:pic>
        <p:nvPicPr>
          <p:cNvPr id="2097194" name="Picture 8" descr="C:\Users\asus\Downloads\d632e270-eb82-46cc-a381-e402f9a578da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2514600" y="4038600"/>
            <a:ext cx="3352800" cy="2510409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70" name="Заголовок 1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5638800" cy="685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нашёл деньги!»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71" name="Скругленная прямоугольная выноска 12"/>
          <p:cNvSpPr/>
          <p:nvPr/>
        </p:nvSpPr>
        <p:spPr>
          <a:xfrm>
            <a:off x="4343400" y="1143000"/>
            <a:ext cx="4191000" cy="2895600"/>
          </a:xfrm>
          <a:prstGeom prst="wedgeRoundRectCallout">
            <a:avLst>
              <a:gd name="adj1" fmla="val -39552"/>
              <a:gd name="adj2" fmla="val 6997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95" name="Picture 4" descr="https://img.alicdn.com/imgextra/i4/111446388/TB22iP2qgxlpuFjy0FoXXa.lXXa_!!11144638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 l="35149" t="13430" b="2158"/>
          <a:stretch>
            <a:fillRect/>
          </a:stretch>
        </p:blipFill>
        <p:spPr bwMode="auto">
          <a:xfrm>
            <a:off x="4648200" y="1447800"/>
            <a:ext cx="3401458" cy="2461655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72" name="Прямоугольник 9"/>
          <p:cNvSpPr/>
          <p:nvPr/>
        </p:nvSpPr>
        <p:spPr>
          <a:xfrm>
            <a:off x="2112799" y="0"/>
            <a:ext cx="7031201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73" name="AutoShape 7" descr="https://files.constantcontact.com/d59199d3201/d632e270-eb82-46cc-a381-e402f9a578da.png?a=11257514104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ru-RU"/>
          </a:p>
        </p:txBody>
      </p:sp>
      <p:sp>
        <p:nvSpPr>
          <p:cNvPr id="1048674" name="Заголовок 1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534400" cy="99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p>
            <a:pPr indent="630238"/>
            <a:r>
              <a:rPr b="1" dirty="0" sz="2800"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научиться доступными способами определять подлинность Российских банкнот</a:t>
            </a:r>
            <a:endParaRPr dirty="0" sz="28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75" name="Прямоугольник 6"/>
          <p:cNvSpPr/>
          <p:nvPr/>
        </p:nvSpPr>
        <p:spPr>
          <a:xfrm>
            <a:off x="228600" y="4572000"/>
            <a:ext cx="4572000" cy="176784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b="1" dirty="0" sz="2800" lang="ru-RU" smtClean="0">
                <a:latin typeface="Times New Roman" pitchFamily="18" charset="0"/>
                <a:cs typeface="Times New Roman" pitchFamily="18" charset="0"/>
              </a:rPr>
              <a:t>Сроки реализации проекта: </a:t>
            </a: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2 месяца </a:t>
            </a:r>
          </a:p>
          <a:p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(с 15.02.2023 по 15.04.2023) </a:t>
            </a:r>
            <a:endParaRPr dirty="0" sz="28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76" name="Rectangle 1"/>
          <p:cNvSpPr>
            <a:spLocks noChangeArrowheads="1"/>
          </p:cNvSpPr>
          <p:nvPr/>
        </p:nvSpPr>
        <p:spPr bwMode="auto">
          <a:xfrm>
            <a:off x="228600" y="2405272"/>
            <a:ext cx="4572000" cy="2186938"/>
          </a:xfrm>
          <a:prstGeom prst="rect"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0" bIns="45720" compatLnSpc="1" lIns="91440" numCol="1" rIns="91440" tIns="45720" vert="horz" wrap="square">
            <a:prstTxWarp prst="textNoShape"/>
            <a:spAutoFit/>
          </a:bodyPr>
          <a:p>
            <a:pPr algn="just" defTabSz="914400" eaLnBrk="0" fontAlgn="base" hangingPunct="0" indent="45085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baseline="0" b="1" cap="none" dirty="0" sz="28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исследования</a:t>
            </a:r>
            <a:r>
              <a:rPr baseline="0" b="0" cap="none" dirty="0" sz="28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способы определения подлинности бумажных Российских денег. </a:t>
            </a:r>
            <a:endParaRPr baseline="0" b="0" cap="none" dirty="0" sz="28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97" name="Picture 2" descr="C:\Users\asus\Downloads\Screenshot_20230502_084116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rcRect t="-5718"/>
          <a:stretch>
            <a:fillRect/>
          </a:stretch>
        </p:blipFill>
        <p:spPr bwMode="auto">
          <a:xfrm>
            <a:off x="5029200" y="3200400"/>
            <a:ext cx="3929301" cy="2739404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77" name="Прямоугольник 12"/>
          <p:cNvSpPr/>
          <p:nvPr/>
        </p:nvSpPr>
        <p:spPr>
          <a:xfrm>
            <a:off x="228600" y="1905000"/>
            <a:ext cx="8534400" cy="52322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fontAlgn="base" indent="450850" lvl="0">
              <a:spcBef>
                <a:spcPct val="0"/>
              </a:spcBef>
              <a:spcAft>
                <a:spcPct val="0"/>
              </a:spcAft>
            </a:pPr>
            <a:r>
              <a:rPr b="1" dirty="0" sz="2800"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 исследования</a:t>
            </a:r>
            <a:r>
              <a:rPr dirty="0" sz="2800"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Российские деньги.</a:t>
            </a:r>
            <a:endParaRPr b="1" dirty="0" sz="2800" lang="ru-RU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48678" name="Прямоугольник 13"/>
          <p:cNvSpPr/>
          <p:nvPr/>
        </p:nvSpPr>
        <p:spPr>
          <a:xfrm>
            <a:off x="1661678" y="0"/>
            <a:ext cx="7482321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/>
          <a:noFill/>
        </p:spPr>
      </p:pic>
      <p:sp>
        <p:nvSpPr>
          <p:cNvPr id="1048679" name="Заголовок 1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6858000" cy="7318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Интервью с родителями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99" name="Picture 2" descr="C:\Users\asus\Downloads\IMG_20230420_081311 (1)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 l="24220" t="20126" r="11701" b="4403"/>
          <a:stretch>
            <a:fillRect/>
          </a:stretch>
        </p:blipFill>
        <p:spPr bwMode="auto">
          <a:xfrm>
            <a:off x="381000" y="2057400"/>
            <a:ext cx="4114800" cy="3634729"/>
          </a:xfrm>
          <a:prstGeom prst="rect"/>
          <a:noFill/>
          <a:ln>
            <a:solidFill>
              <a:srgbClr val="0070C0"/>
            </a:solidFill>
          </a:ln>
        </p:spPr>
      </p:pic>
      <p:pic>
        <p:nvPicPr>
          <p:cNvPr id="2097200" name="Picture 3" descr="C:\Users\asus\Downloads\IMG_20230420_081959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 l="5831" t="13469" r="14380" b="5717"/>
          <a:stretch>
            <a:fillRect/>
          </a:stretch>
        </p:blipFill>
        <p:spPr bwMode="auto">
          <a:xfrm>
            <a:off x="4800600" y="1470742"/>
            <a:ext cx="3709823" cy="5006258"/>
          </a:xfrm>
          <a:prstGeom prst="rect"/>
          <a:noFill/>
          <a:ln>
            <a:solidFill>
              <a:srgbClr val="0070C0"/>
            </a:solidFill>
          </a:ln>
        </p:spPr>
      </p:pic>
      <p:sp>
        <p:nvSpPr>
          <p:cNvPr id="1048680" name="Прямоугольник 8"/>
          <p:cNvSpPr/>
          <p:nvPr/>
        </p:nvSpPr>
        <p:spPr>
          <a:xfrm>
            <a:off x="2362200" y="0"/>
            <a:ext cx="6781800" cy="369332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/>
          <a:noFill/>
        </p:spPr>
      </p:pic>
      <p:sp>
        <p:nvSpPr>
          <p:cNvPr id="1048681" name="Заголовок 1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48600" cy="7318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с лампой для маникюра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82" name="Прямоугольник 8"/>
          <p:cNvSpPr/>
          <p:nvPr/>
        </p:nvSpPr>
        <p:spPr>
          <a:xfrm>
            <a:off x="1752600" y="0"/>
            <a:ext cx="7391400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02" name="Picture 6" descr="C:\Users\asus\Downloads\IMG_20230421_121204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 b="20869"/>
          <a:stretch>
            <a:fillRect/>
          </a:stretch>
        </p:blipFill>
        <p:spPr bwMode="auto">
          <a:xfrm>
            <a:off x="685800" y="1981200"/>
            <a:ext cx="3867911" cy="4079707"/>
          </a:xfrm>
          <a:prstGeom prst="rect"/>
          <a:noFill/>
          <a:ln>
            <a:solidFill>
              <a:srgbClr val="0070C0"/>
            </a:solidFill>
          </a:ln>
        </p:spPr>
      </p:pic>
      <p:pic>
        <p:nvPicPr>
          <p:cNvPr id="2097203" name="Picture 2" descr="C:\Users\asus\Downloads\IMG_20230502_084233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4648200" y="2234714"/>
            <a:ext cx="4038600" cy="3256935"/>
          </a:xfrm>
          <a:prstGeom prst="rect"/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pic>
        <p:nvPicPr>
          <p:cNvPr id="2097205" name="Picture 3" descr="C:\Users\asus\Downloads\IMG_20230414_111017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rcRect l="21830" t="7375" r="12452" b="27779"/>
          <a:stretch>
            <a:fillRect/>
          </a:stretch>
        </p:blipFill>
        <p:spPr bwMode="auto">
          <a:xfrm>
            <a:off x="4572000" y="1676400"/>
            <a:ext cx="3763759" cy="4953778"/>
          </a:xfrm>
          <a:prstGeom prst="rect"/>
          <a:noFill/>
          <a:ln>
            <a:solidFill>
              <a:srgbClr val="0070C0"/>
            </a:solidFill>
          </a:ln>
        </p:spPr>
      </p:pic>
      <p:pic>
        <p:nvPicPr>
          <p:cNvPr id="2097206" name="Picture 3" descr="C:\Users\asus\Downloads\IMG_20230510_104716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 t="3175" b="17460"/>
          <a:stretch>
            <a:fillRect/>
          </a:stretch>
        </p:blipFill>
        <p:spPr bwMode="auto">
          <a:xfrm>
            <a:off x="838200" y="1295400"/>
            <a:ext cx="3429000" cy="2041071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83" name="Заголовок 1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609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с ультрафиолетовым фонариком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07" name="Picture 2" descr="C:\Users\asus\Downloads\IMG_20230407_154010_1 (1)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4" cstate="print"/>
          <a:srcRect l="7105" t="9821" r="8471" b="12746"/>
          <a:stretch>
            <a:fillRect/>
          </a:stretch>
        </p:blipFill>
        <p:spPr bwMode="auto">
          <a:xfrm>
            <a:off x="1371600" y="3429000"/>
            <a:ext cx="2667000" cy="3263220"/>
          </a:xfrm>
          <a:prstGeom prst="rect"/>
          <a:noFill/>
          <a:ln>
            <a:solidFill>
              <a:srgbClr val="0070C0"/>
            </a:solidFill>
          </a:ln>
        </p:spPr>
      </p:pic>
      <p:sp>
        <p:nvSpPr>
          <p:cNvPr id="1048684" name="Прямоугольник 9"/>
          <p:cNvSpPr/>
          <p:nvPr/>
        </p:nvSpPr>
        <p:spPr>
          <a:xfrm>
            <a:off x="1003588" y="1"/>
            <a:ext cx="8140412" cy="3962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sz="20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59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исследовательский проект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0" name="Содержимое 9"/>
          <p:cNvSpPr>
            <a:spLocks noGrp="1"/>
          </p:cNvSpPr>
          <p:nvPr>
            <p:ph idx="1"/>
          </p:nvPr>
        </p:nvSpPr>
        <p:spPr/>
        <p:txBody>
          <a:bodyPr>
            <a:normAutofit fontScale="96667" lnSpcReduction="10000"/>
          </a:bodyPr>
          <a:p>
            <a:pPr algn="just" indent="0" marL="0">
              <a:buNone/>
            </a:pPr>
            <a:r>
              <a:rPr dirty="0" sz="3000" lang="ru-RU" smtClean="0">
                <a:latin typeface="Times New Roman" pitchFamily="18" charset="0"/>
                <a:cs typeface="Times New Roman" pitchFamily="18" charset="0"/>
              </a:rPr>
              <a:t>   Проектно-исследовательская деятельность — эта технология, основанная на научном методе познания, которая предполагает решение ребенком разнообразных задач </a:t>
            </a:r>
            <a:r>
              <a:rPr dirty="0" sz="3000" lang="ru-RU" err="1" smtClean="0">
                <a:latin typeface="Times New Roman" pitchFamily="18" charset="0"/>
                <a:cs typeface="Times New Roman" pitchFamily="18" charset="0"/>
              </a:rPr>
              <a:t>исследовательско</a:t>
            </a:r>
            <a:r>
              <a:rPr dirty="0" sz="3000" lang="ru-RU" smtClean="0">
                <a:latin typeface="Times New Roman" pitchFamily="18" charset="0"/>
                <a:cs typeface="Times New Roman" pitchFamily="18" charset="0"/>
              </a:rPr>
              <a:t> -творческого характера под руководством педагога.</a:t>
            </a:r>
          </a:p>
          <a:p>
            <a:pPr algn="just" indent="0" marL="0">
              <a:buNone/>
            </a:pPr>
            <a:r>
              <a:rPr dirty="0" sz="3000" lang="ru-RU" smtClean="0">
                <a:latin typeface="Times New Roman" pitchFamily="18" charset="0"/>
                <a:cs typeface="Times New Roman" pitchFamily="18" charset="0"/>
              </a:rPr>
              <a:t>   Это познавательная, исследовательская и творческая деятельность, в результате которой появляется решение задачи, которое представлено в виде проекта.</a:t>
            </a:r>
          </a:p>
          <a:p>
            <a:endParaRPr dirty="0" lang="ru-RU"/>
          </a:p>
        </p:txBody>
      </p:sp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85" name="Заголовок 1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с маркером-детектором для проверки купюр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09" name="Picture 3" descr="C:\Users\asus\Downloads\IMG_20230425_160358 (1)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 l="5660" t="5492" r="959"/>
          <a:stretch>
            <a:fillRect/>
          </a:stretch>
        </p:blipFill>
        <p:spPr bwMode="auto">
          <a:xfrm>
            <a:off x="381001" y="3237119"/>
            <a:ext cx="3842574" cy="2916719"/>
          </a:xfrm>
          <a:prstGeom prst="rect"/>
          <a:noFill/>
          <a:ln>
            <a:solidFill>
              <a:srgbClr val="0070C0"/>
            </a:solidFill>
          </a:ln>
        </p:spPr>
      </p:pic>
      <p:pic>
        <p:nvPicPr>
          <p:cNvPr id="2097210" name="Picture 2" descr="C:\Users\asus\Downloads\brauberg_marker_detector_2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 l="32075" r="33962"/>
          <a:stretch>
            <a:fillRect/>
          </a:stretch>
        </p:blipFill>
        <p:spPr bwMode="auto">
          <a:xfrm rot="5400000">
            <a:off x="1641842" y="449064"/>
            <a:ext cx="1292551" cy="3805763"/>
          </a:xfrm>
          <a:prstGeom prst="rect"/>
          <a:noFill/>
          <a:ln>
            <a:solidFill>
              <a:srgbClr val="0070C0"/>
            </a:solidFill>
          </a:ln>
        </p:spPr>
      </p:pic>
      <p:pic>
        <p:nvPicPr>
          <p:cNvPr id="2097211" name="Содержимое 7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rcRect l="21026" t="4031" r="17925" b="8715"/>
          <a:stretch>
            <a:fillRect/>
          </a:stretch>
        </p:blipFill>
        <p:spPr bwMode="auto">
          <a:xfrm>
            <a:off x="4419600" y="1905000"/>
            <a:ext cx="4343400" cy="3810000"/>
          </a:xfrm>
          <a:prstGeom prst="rect"/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48686" name="Прямоугольник 7"/>
          <p:cNvSpPr/>
          <p:nvPr/>
        </p:nvSpPr>
        <p:spPr>
          <a:xfrm>
            <a:off x="1285009" y="0"/>
            <a:ext cx="7858991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2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87" name="Заголовок 1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10400" cy="8080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Изучаем Российские банкноты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13" name="Picture 3" descr="C:\Users\asus\Downloads\IMG_20230407_153030 (2)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 bwMode="auto">
          <a:xfrm>
            <a:off x="203200" y="2590800"/>
            <a:ext cx="4064000" cy="3048000"/>
          </a:xfrm>
          <a:prstGeom prst="rect"/>
          <a:noFill/>
          <a:ln>
            <a:solidFill>
              <a:srgbClr val="0070C0"/>
            </a:solidFill>
          </a:ln>
        </p:spPr>
      </p:pic>
      <p:pic>
        <p:nvPicPr>
          <p:cNvPr id="2097214" name="Picture 2" descr="C:\Users\asus\Downloads\IMG_20230414_11092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 l="5660" t="12103" r="28302" b="29114"/>
          <a:stretch>
            <a:fillRect/>
          </a:stretch>
        </p:blipFill>
        <p:spPr bwMode="auto">
          <a:xfrm>
            <a:off x="4419600" y="2590800"/>
            <a:ext cx="4562438" cy="3048000"/>
          </a:xfrm>
          <a:prstGeom prst="rect"/>
          <a:noFill/>
          <a:ln>
            <a:solidFill>
              <a:srgbClr val="0070C0"/>
            </a:solidFill>
          </a:ln>
        </p:spPr>
      </p:pic>
      <p:sp>
        <p:nvSpPr>
          <p:cNvPr id="1048688" name="Прямоугольник 7"/>
          <p:cNvSpPr/>
          <p:nvPr/>
        </p:nvSpPr>
        <p:spPr>
          <a:xfrm>
            <a:off x="1973406" y="0"/>
            <a:ext cx="7170594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/>
          <a:noFill/>
        </p:spPr>
      </p:pic>
      <p:pic>
        <p:nvPicPr>
          <p:cNvPr id="2097216" name="Picture 3" descr="C:\Users\ДС\Desktop\IMG_20230510_130736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rcRect t="10736" b="5524"/>
          <a:stretch>
            <a:fillRect/>
          </a:stretch>
        </p:blipFill>
        <p:spPr bwMode="auto">
          <a:xfrm>
            <a:off x="4800600" y="2514600"/>
            <a:ext cx="4003838" cy="2514600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89" name="TextBox 5"/>
          <p:cNvSpPr txBox="1"/>
          <p:nvPr/>
        </p:nvSpPr>
        <p:spPr>
          <a:xfrm>
            <a:off x="1066800" y="685800"/>
            <a:ext cx="6553200" cy="115824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pPr algn="ctr"/>
            <a:r>
              <a:rPr b="1" dirty="0" sz="36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с купюрами и водой</a:t>
            </a:r>
            <a:endParaRPr b="1" dirty="0" sz="36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17" name="Содержимое 6"/>
          <p:cNvPicPr>
            <a:picLocks noGrp="1"/>
          </p:cNvPicPr>
          <p:nvPr>
            <p:ph sz="half" idx="1"/>
          </p:nvPr>
        </p:nvPicPr>
        <p:blipFill>
          <a:blip xmlns:r="http://schemas.openxmlformats.org/officeDocument/2006/relationships" r:embed="rId3" cstate="print"/>
          <a:srcRect l="17059" t="1748" r="27967" b="10451"/>
          <a:stretch>
            <a:fillRect/>
          </a:stretch>
        </p:blipFill>
        <p:spPr bwMode="auto">
          <a:xfrm>
            <a:off x="228600" y="2514600"/>
            <a:ext cx="4343400" cy="3962400"/>
          </a:xfrm>
          <a:prstGeom prst="rect"/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48690" name="Прямоугольник 6"/>
          <p:cNvSpPr/>
          <p:nvPr/>
        </p:nvSpPr>
        <p:spPr>
          <a:xfrm>
            <a:off x="1895475" y="0"/>
            <a:ext cx="7248525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8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pic>
        <p:nvPicPr>
          <p:cNvPr id="2097219" name="Picture 2" descr="C:\Users\asus\Downloads\IMG-20230505-WA0060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rcRect t="1513" r="24528" b="29649"/>
          <a:stretch>
            <a:fillRect/>
          </a:stretch>
        </p:blipFill>
        <p:spPr bwMode="auto">
          <a:xfrm>
            <a:off x="1447800" y="1524000"/>
            <a:ext cx="2590800" cy="2363060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220" name="Picture 1" descr="C:\Users\asus\Downloads\IMG-20230505-WA0061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 l="26687" t="26586" b="6478"/>
          <a:stretch>
            <a:fillRect/>
          </a:stretch>
        </p:blipFill>
        <p:spPr bwMode="auto">
          <a:xfrm>
            <a:off x="5181600" y="1524000"/>
            <a:ext cx="2587236" cy="2362200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221" name="Picture 2" descr="C:\Users\asus\Downloads\IMG_20230506_09412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 l="1887" t="27395" r="1887" b="14950"/>
          <a:stretch>
            <a:fillRect/>
          </a:stretch>
        </p:blipFill>
        <p:spPr bwMode="auto">
          <a:xfrm>
            <a:off x="1371600" y="3962400"/>
            <a:ext cx="6400800" cy="2724799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91" name="Заголовок 1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391400" cy="838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с родителями «Азбука финансовой грамотности»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92" name="Прямоугольник 6"/>
          <p:cNvSpPr/>
          <p:nvPr/>
        </p:nvSpPr>
        <p:spPr>
          <a:xfrm>
            <a:off x="1739611" y="0"/>
            <a:ext cx="7404389" cy="358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b="1" dirty="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b="1" dirty="0" lang="ru-RU" smtClean="0"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фальшивых»</a:t>
            </a:r>
            <a:endParaRPr b="1" dirty="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93" name="Прямоугольник 5"/>
          <p:cNvSpPr/>
          <p:nvPr/>
        </p:nvSpPr>
        <p:spPr>
          <a:xfrm>
            <a:off x="2590800" y="3886200"/>
            <a:ext cx="4062763" cy="2580640"/>
          </a:xfrm>
          <a:prstGeom prst="rect"/>
        </p:spPr>
        <p:txBody>
          <a:bodyPr wrap="square">
            <a:spAutoFit/>
          </a:bodyPr>
          <a:p>
            <a:pPr algn="ctr" fontAlgn="base" lvl="0">
              <a:spcBef>
                <a:spcPct val="0"/>
              </a:spcBef>
              <a:spcAft>
                <a:spcPct val="0"/>
              </a:spcAft>
            </a:pP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МАДОУ №2</a:t>
            </a:r>
            <a:endParaRPr altLang="zh-CN" dirty="0" sz="2400"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 lvl="0">
              <a:spcBef>
                <a:spcPct val="0"/>
              </a:spcBef>
              <a:spcAft>
                <a:spcPct val="0"/>
              </a:spcAft>
            </a:pP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г. Ленинск-Кузнецкий, </a:t>
            </a:r>
          </a:p>
          <a:p>
            <a:pPr algn="ctr" eaLnBrk="0" fontAlgn="base" hangingPunct="0" lvl="0">
              <a:spcBef>
                <a:spcPct val="0"/>
              </a:spcBef>
              <a:spcAft>
                <a:spcPct val="0"/>
              </a:spcAft>
            </a:pP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б/р. Клюева, 6</a:t>
            </a:r>
            <a:endParaRPr altLang="zh-CN" dirty="0" sz="2400"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 lvl="0">
              <a:spcBef>
                <a:spcPct val="0"/>
              </a:spcBef>
              <a:spcAft>
                <a:spcPct val="0"/>
              </a:spcAft>
            </a:pP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телефон: 8 (38456) 2-81-25</a:t>
            </a:r>
            <a:endParaRPr altLang="zh-CN" dirty="0" sz="2400"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 lvl="0">
              <a:spcBef>
                <a:spcPct val="0"/>
              </a:spcBef>
              <a:spcAft>
                <a:spcPct val="0"/>
              </a:spcAft>
            </a:pPr>
            <a:r>
              <a:rPr altLang="zh-CN" dirty="0" sz="2400" lang="ru-RU" err="1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эл</a:t>
            </a: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адрес: </a:t>
            </a:r>
            <a:r>
              <a:rPr altLang="zh-CN" dirty="0" sz="2400" lang="en-US" err="1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hlinkClick r:id="rId2"/>
              </a:rPr>
              <a:t>madou</a:t>
            </a: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hlinkClick r:id="rId2"/>
              </a:rPr>
              <a:t>.2@</a:t>
            </a:r>
            <a:r>
              <a:rPr altLang="zh-CN" dirty="0" sz="2400" lang="en-US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hlinkClick r:id="rId2"/>
              </a:rPr>
              <a:t>mail</a:t>
            </a: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hlinkClick r:id="rId2"/>
              </a:rPr>
              <a:t>.</a:t>
            </a:r>
            <a:r>
              <a:rPr altLang="zh-CN" dirty="0" sz="2400" lang="en-US" err="1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hlinkClick r:id="rId2"/>
              </a:rPr>
              <a:t>ru</a:t>
            </a:r>
            <a:endParaRPr altLang="zh-CN" dirty="0" sz="2400"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 lvl="0">
              <a:spcBef>
                <a:spcPct val="0"/>
              </a:spcBef>
              <a:spcAft>
                <a:spcPct val="0"/>
              </a:spcAft>
            </a:pPr>
            <a:r>
              <a:rPr altLang="zh-CN" dirty="0" sz="2400" lang="ru-RU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сайт: мадоу-2.рф</a:t>
            </a:r>
            <a:endParaRPr altLang="zh-CN" dirty="0" sz="2400"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23" name="Рисунок 6" descr="https://i2.wp.com/alphainvestor.ru/wp-content/uploads/2017/11/10-oshibok-finansovogo-vospitaniya-detey.jpg?resize=525%2C350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rcRect l="24666" t="29553" r="17310" b="1929"/>
          <a:stretch>
            <a:fillRect/>
          </a:stretch>
        </p:blipFill>
        <p:spPr bwMode="auto">
          <a:xfrm>
            <a:off x="2819400" y="990600"/>
            <a:ext cx="3581400" cy="281940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94" name="Прямоугольник 7"/>
          <p:cNvSpPr/>
          <p:nvPr/>
        </p:nvSpPr>
        <p:spPr>
          <a:xfrm>
            <a:off x="2438400" y="304800"/>
            <a:ext cx="4376722" cy="461665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b="1" dirty="0" sz="2400" lang="ru-RU" smtClean="0"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b="1" dirty="0" sz="24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/>
          <a:noFill/>
        </p:spPr>
      </p:pic>
      <p:sp>
        <p:nvSpPr>
          <p:cNvPr id="1048609" name="Заголовок 18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 исследовательские проекты </a:t>
            </a:r>
            <a:br>
              <a:rPr b="1" dirty="0" sz="3200"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финансовой грамотности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0" name="Текст 21"/>
          <p:cNvSpPr>
            <a:spLocks noGrp="1"/>
          </p:cNvSpPr>
          <p:nvPr>
            <p:ph type="body" sz="quarter" idx="3"/>
          </p:nvPr>
        </p:nvSpPr>
        <p:spPr>
          <a:xfrm>
            <a:off x="4648200" y="1371600"/>
            <a:ext cx="4041775" cy="129540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dirty="0" sz="2800"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отличить настоящие деньги от фальшивых</a:t>
            </a:r>
            <a:endParaRPr dirty="0" sz="2800"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6" name="Содержимое 5"/>
          <p:cNvPicPr>
            <a:picLocks noGrp="1"/>
          </p:cNvPicPr>
          <p:nvPr>
            <p:ph sz="quarter" idx="4"/>
          </p:nvPr>
        </p:nvPicPr>
        <p:blipFill>
          <a:blip xmlns:r="http://schemas.openxmlformats.org/officeDocument/2006/relationships" r:embed="rId2" cstate="print"/>
          <a:srcRect l="16200" t="5331" r="22666" b="7464"/>
          <a:stretch>
            <a:fillRect/>
          </a:stretch>
        </p:blipFill>
        <p:spPr bwMode="auto">
          <a:xfrm>
            <a:off x="4648200" y="2819400"/>
            <a:ext cx="4041775" cy="32004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57" name="Picture 4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3" cstate="print"/>
          <a:srcRect l="12831" t="5087" r="17789" b="-512"/>
          <a:stretch>
            <a:fillRect/>
          </a:stretch>
        </p:blipFill>
        <p:spPr bwMode="auto">
          <a:xfrm>
            <a:off x="282459" y="2819400"/>
            <a:ext cx="4138729" cy="32004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8611" name="Текст 21"/>
          <p:cNvSpPr txBox="1"/>
          <p:nvPr/>
        </p:nvSpPr>
        <p:spPr>
          <a:xfrm>
            <a:off x="304800" y="1371600"/>
            <a:ext cx="4114800" cy="12954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 bIns="45720" lIns="91440" rIns="91440" rtlCol="0" tIns="45720" vert="horz">
            <a:noAutofit/>
          </a:bodyPr>
          <a:p>
            <a:pPr algn="ctr"/>
            <a:r>
              <a:rPr b="1" dirty="0" sz="2800"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накопить деньги на мечту </a:t>
            </a:r>
            <a:endParaRPr b="1" dirty="0" sz="2800"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2" name="TextBox 8"/>
          <p:cNvSpPr txBox="1"/>
          <p:nvPr/>
        </p:nvSpPr>
        <p:spPr>
          <a:xfrm>
            <a:off x="990600" y="6248400"/>
            <a:ext cx="7467600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 smtClean="0">
                <a:latin typeface="Times New Roman" pitchFamily="18" charset="0"/>
                <a:cs typeface="Times New Roman" pitchFamily="18" charset="0"/>
              </a:rPr>
              <a:t> 2021г.                                                2023г.                                                            </a:t>
            </a:r>
            <a:endParaRPr dirty="0" sz="24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614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615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58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16" name="Заголовок 10"/>
          <p:cNvSpPr txBox="1"/>
          <p:nvPr/>
        </p:nvSpPr>
        <p:spPr>
          <a:xfrm>
            <a:off x="609600" y="685800"/>
            <a:ext cx="8229600" cy="9906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bIns="45720" lIns="91440" rIns="91440" rtlCol="0" tIns="45720" vert="horz">
            <a:noAutofit/>
          </a:bodyPr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0" cap="none" dirty="0" sz="3200" i="0" kern="1200" kumimoji="0" lang="ru-RU" noProof="0" normalizeH="0" spc="0" strike="noStrike" u="none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Почему мы не можем купить всё, что захотим?</a:t>
            </a:r>
            <a:endParaRPr baseline="0" b="0" cap="none" dirty="0" sz="3200" i="0" kern="1200" kumimoji="0" lang="ru-RU" noProof="0" normalizeH="0" spc="0" strike="noStrike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97159" name="Picture 6" descr="C:\Users\asus\Downloads\800-20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4800600" y="2590800"/>
            <a:ext cx="4038600" cy="403860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7" name="Скругленная прямоугольная выноска 11"/>
          <p:cNvSpPr/>
          <p:nvPr/>
        </p:nvSpPr>
        <p:spPr>
          <a:xfrm>
            <a:off x="457200" y="2057400"/>
            <a:ext cx="4114800" cy="2819400"/>
          </a:xfrm>
          <a:prstGeom prst="wedgeRoundRectCallout">
            <a:avLst>
              <a:gd name="adj1" fmla="val 70718"/>
              <a:gd name="adj2" fmla="val 499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60" name="Picture 4" descr="https://sportacademia.ru/wa-data/public/shop/products/44/31/3144/images/12245/12245.1200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685800" y="2209800"/>
            <a:ext cx="3733800" cy="24892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1" name="Picture 2" descr="https://go2.imgsmail.ru/imgpreview?key=15ae96a91bb4581c&amp;mb=imgdb_preview_61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 bwMode="auto">
          <a:xfrm>
            <a:off x="4648200" y="1752599"/>
            <a:ext cx="1371600" cy="1831442"/>
          </a:xfrm>
          <a:prstGeom prst="ellipse"/>
          <a:ln>
            <a:noFill/>
          </a:ln>
          <a:effectLst>
            <a:softEdge rad="112500"/>
          </a:effectLst>
        </p:spPr>
      </p:pic>
      <p:pic>
        <p:nvPicPr>
          <p:cNvPr id="2097162" name="Рисунок 14" descr="http://u.9111s.ru/uploads/201804/25/462087.jpg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rcRect/>
          <a:stretch>
            <a:fillRect/>
          </a:stretch>
        </p:blipFill>
        <p:spPr bwMode="auto">
          <a:xfrm flipH="1">
            <a:off x="1981200" y="4648200"/>
            <a:ext cx="2743200" cy="205740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8" name="Прямоугольник 15"/>
          <p:cNvSpPr/>
          <p:nvPr/>
        </p:nvSpPr>
        <p:spPr>
          <a:xfrm>
            <a:off x="2014284" y="0"/>
            <a:ext cx="7129716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5" descr="C:\Users\asus\Downloads\55.jp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/>
          <a:noFill/>
        </p:spPr>
      </p:pic>
      <p:pic>
        <p:nvPicPr>
          <p:cNvPr id="2097164" name="Рисунок 12" descr="https://i2.wp.com/alphainvestor.ru/wp-content/uploads/2017/11/10-oshibok-finansovogo-vospitaniya-detey.jpg?resize=525%2C350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rcRect l="24666" t="29553" r="17310" b="1929"/>
          <a:stretch>
            <a:fillRect/>
          </a:stretch>
        </p:blipFill>
        <p:spPr bwMode="auto">
          <a:xfrm>
            <a:off x="2743200" y="1219200"/>
            <a:ext cx="3581400" cy="281940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9" name="Прямоугольник 13"/>
          <p:cNvSpPr/>
          <p:nvPr/>
        </p:nvSpPr>
        <p:spPr>
          <a:xfrm>
            <a:off x="762000" y="3810000"/>
            <a:ext cx="7543800" cy="707886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36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накопить деньги на мечту</a:t>
            </a:r>
            <a:r>
              <a:rPr b="1" dirty="0" sz="4000" lang="ru-RU" smtClean="0">
                <a:solidFill>
                  <a:srgbClr val="002060"/>
                </a:solidFill>
              </a:rPr>
              <a:t> </a:t>
            </a:r>
            <a:endParaRPr b="1" dirty="0" sz="4000" lang="ru-RU"/>
          </a:p>
        </p:txBody>
      </p:sp>
      <p:sp>
        <p:nvSpPr>
          <p:cNvPr id="1048620" name="Прямоугольник 14"/>
          <p:cNvSpPr/>
          <p:nvPr/>
        </p:nvSpPr>
        <p:spPr>
          <a:xfrm>
            <a:off x="1752600" y="4343400"/>
            <a:ext cx="5351780" cy="510540"/>
          </a:xfrm>
          <a:prstGeom prst="rect"/>
        </p:spPr>
        <p:txBody>
          <a:bodyPr wrap="none">
            <a:spAutoFit/>
          </a:bodyPr>
          <a:p>
            <a:pPr algn="ctr"/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altLang="en-US" dirty="0" sz="2800"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дований </a:t>
            </a:r>
            <a:r>
              <a:rPr altLang="en-US" dirty="0" sz="2800"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altLang="en-US" dirty="0" sz="2800" lang="ru-RU" smtClean="0">
                <a:latin typeface="Times New Roman" pitchFamily="18" charset="0"/>
                <a:cs typeface="Times New Roman" pitchFamily="18" charset="0"/>
              </a:rPr>
              <a:t>т</a:t>
            </a:r>
            <a:endParaRPr dirty="0" sz="28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625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626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65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27" name="Заголовок 2"/>
          <p:cNvSpPr txBox="1"/>
          <p:nvPr/>
        </p:nvSpPr>
        <p:spPr>
          <a:xfrm>
            <a:off x="381000" y="914400"/>
            <a:ext cx="8305800" cy="8382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bIns="45720" lIns="91440" rIns="91440" rtlCol="0" tIns="45720" vert="horz">
            <a:noAutofit/>
          </a:bodyPr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1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baseline="0" b="1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baseline="0" b="1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baseline="0" b="0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научиться экономить и копить деньги</a:t>
            </a:r>
            <a:br>
              <a:rPr baseline="0" b="0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baseline="0" b="0" cap="none" dirty="0" sz="2800" i="0" kern="1200" kumimoji="0" lang="ru-RU" noProof="0" normalizeH="0" spc="0" strike="noStrike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28" name="Содержимое 3"/>
          <p:cNvSpPr txBox="1"/>
          <p:nvPr/>
        </p:nvSpPr>
        <p:spPr>
          <a:xfrm>
            <a:off x="381000" y="5257800"/>
            <a:ext cx="7086600" cy="10668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45720" lIns="91440" rIns="91440" rtlCol="0" tIns="45720" vert="horz">
            <a:noAutofit/>
          </a:bodyPr>
          <a:p>
            <a:pPr algn="l" defTabSz="914400" eaLnBrk="1" fontAlgn="auto" hangingPunct="1" indent="-342900" latinLnBrk="0" lvl="0" marL="34290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</a:pPr>
            <a:r>
              <a:rPr baseline="0" b="1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Сроки реализации проекта:</a:t>
            </a:r>
            <a:endParaRPr baseline="0" b="0" cap="none" dirty="0" sz="2800" i="0" kern="1200" kumimoji="0" lang="ru-RU" noProof="0" normalizeH="0" spc="0" strike="noStrike" u="none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l" defTabSz="914400" eaLnBrk="1" fontAlgn="auto" hangingPunct="1" indent="-342900" latinLnBrk="0" lvl="0" marL="34290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baseline="0" b="0" cap="none" dirty="0" sz="2800" i="0" kern="1200" kumimoji="0" lang="ru-RU" noProof="0" normalizeH="0" spc="0" strike="noStrike" u="none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месяца (с 15.02.2021 по 15.04.2021)</a:t>
            </a:r>
          </a:p>
          <a:p>
            <a:pPr algn="ctr" defTabSz="914400" eaLnBrk="1" fontAlgn="auto" hangingPunct="1" indent="-342900" latinLnBrk="0" lvl="0" marL="34290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</a:pPr>
            <a:endParaRPr baseline="0" b="0" cap="none" dirty="0" sz="4000" i="0" kern="1200" kumimoji="0" lang="ru-RU" noProof="0" normalizeH="0" spc="0" strike="noStrike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629" name="Прямоугольник 10"/>
          <p:cNvSpPr/>
          <p:nvPr/>
        </p:nvSpPr>
        <p:spPr>
          <a:xfrm>
            <a:off x="381000" y="2057400"/>
            <a:ext cx="5504180" cy="51054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p>
            <a:r>
              <a:rPr b="1" dirty="0" sz="2800" lang="ru-RU" smtClean="0"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dirty="0" sz="2800" lang="ru-RU" smtClean="0">
                <a:latin typeface="Times New Roman" pitchFamily="18" charset="0"/>
                <a:cs typeface="Times New Roman" pitchFamily="18" charset="0"/>
              </a:rPr>
              <a:t> – деньги.</a:t>
            </a:r>
            <a:endParaRPr dirty="0" sz="28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30" name="Rectangle 2"/>
          <p:cNvSpPr>
            <a:spLocks noChangeArrowheads="1"/>
          </p:cNvSpPr>
          <p:nvPr/>
        </p:nvSpPr>
        <p:spPr bwMode="auto">
          <a:xfrm>
            <a:off x="381000" y="2995821"/>
            <a:ext cx="5181600" cy="1767840"/>
          </a:xfrm>
          <a:prstGeom prst="rect"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0" bIns="45720" compatLnSpc="1" lIns="91440" numCol="1" rIns="91440" tIns="45720" vert="horz" wrap="square">
            <a:prstTxWarp prst="textNoShape"/>
            <a:spAutoFit/>
          </a:bodyPr>
          <a:p>
            <a:pPr algn="just" defTabSz="914400" eaLnBrk="1" fontAlgn="base" hangingPunct="1" indent="45085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baseline="0" b="1" cap="none" dirty="0" sz="28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исследования</a:t>
            </a:r>
            <a:r>
              <a:rPr baseline="0" b="0" cap="none" dirty="0" sz="28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как накопить деньги на мечту, учитывая доходы и расходы семейного бюджета. </a:t>
            </a:r>
            <a:endParaRPr baseline="0" b="0" cap="none" dirty="0" sz="28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6" name="Содержимое 5" descr="http://rdt.by/rdt/6577.jpg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5715000" y="2057400"/>
            <a:ext cx="3429000" cy="3028156"/>
          </a:xfrm>
          <a:prstGeom prst="ellipse"/>
          <a:ln>
            <a:noFill/>
          </a:ln>
          <a:effectLst>
            <a:softEdge rad="112500"/>
          </a:effectLst>
        </p:spPr>
      </p:pic>
      <p:sp>
        <p:nvSpPr>
          <p:cNvPr id="1048631" name="Прямоугольник 13"/>
          <p:cNvSpPr/>
          <p:nvPr/>
        </p:nvSpPr>
        <p:spPr>
          <a:xfrm>
            <a:off x="2910218" y="0"/>
            <a:ext cx="6233782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32" name="Заголовок 2"/>
          <p:cNvSpPr>
            <a:spLocks noGrp="1"/>
          </p:cNvSpPr>
          <p:nvPr>
            <p:ph type="title"/>
          </p:nvPr>
        </p:nvSpPr>
        <p:spPr>
          <a:xfrm>
            <a:off x="1676400" y="762000"/>
            <a:ext cx="5867400" cy="6556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p>
            <a:r>
              <a:rPr b="1" dirty="0" sz="3200"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своими руками</a:t>
            </a:r>
            <a:endParaRPr b="1" dirty="0" sz="3200"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33" name="Прямоугольник 5"/>
          <p:cNvSpPr/>
          <p:nvPr/>
        </p:nvSpPr>
        <p:spPr>
          <a:xfrm>
            <a:off x="2848841" y="0"/>
            <a:ext cx="6295159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8" name="Picture 2" descr="C:\Users\asus\Downloads\IMG_20240514_132804_594.jpg"/>
          <p:cNvPicPr>
            <a:picLocks noChangeAspect="1" noGrp="1" noChangeArrowheads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rcRect t="3957" r="3774"/>
          <a:stretch>
            <a:fillRect/>
          </a:stretch>
        </p:blipFill>
        <p:spPr bwMode="auto">
          <a:xfrm rot="10800000">
            <a:off x="4953000" y="2514600"/>
            <a:ext cx="3886200" cy="2909094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169" name="Picture 3" descr="C:\Users\asus\Downloads\IMG_20240514_132454_798.jpg"/>
          <p:cNvPicPr>
            <a:picLocks noChangeAspect="1" noGrp="1" noChangeArrowheads="1"/>
          </p:cNvPicPr>
          <p:nvPr>
            <p:ph sz="half" idx="1"/>
          </p:nvPr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228600" y="2057400"/>
            <a:ext cx="4579408" cy="3434556"/>
          </a:xfrm>
          <a:prstGeom prst="rect"/>
          <a:noFill/>
          <a:ln>
            <a:solidFill>
              <a:schemeClr val="accent1"/>
            </a:solidFill>
          </a:ln>
        </p:spPr>
      </p:pic>
      <p:sp>
        <p:nvSpPr>
          <p:cNvPr id="1048634" name="Прямоугольник 8"/>
          <p:cNvSpPr/>
          <p:nvPr/>
        </p:nvSpPr>
        <p:spPr>
          <a:xfrm>
            <a:off x="1066800" y="1524000"/>
            <a:ext cx="3002280" cy="44704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p>
            <a:r>
              <a:rPr dirty="0" sz="2400" lang="ru-RU" smtClean="0">
                <a:latin typeface="Times New Roman" pitchFamily="18" charset="0"/>
                <a:cs typeface="Times New Roman" pitchFamily="18" charset="0"/>
              </a:rPr>
              <a:t> «Делаем покупки» </a:t>
            </a:r>
            <a:endParaRPr dirty="0" sz="24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35" name="Прямоугольник 7"/>
          <p:cNvSpPr/>
          <p:nvPr/>
        </p:nvSpPr>
        <p:spPr>
          <a:xfrm>
            <a:off x="4953000" y="1524000"/>
            <a:ext cx="3908648" cy="80264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dirty="0" sz="2400" lang="ru-RU" smtClean="0">
                <a:latin typeface="Times New Roman" pitchFamily="18" charset="0"/>
                <a:cs typeface="Times New Roman" pitchFamily="18" charset="0"/>
              </a:rPr>
              <a:t>«Положи монетки в копилку»</a:t>
            </a:r>
            <a:endParaRPr dirty="0" sz="24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637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638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70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39" name="Прямоугольник 8"/>
          <p:cNvSpPr/>
          <p:nvPr/>
        </p:nvSpPr>
        <p:spPr>
          <a:xfrm>
            <a:off x="2511136" y="0"/>
            <a:ext cx="6632864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40" name="Заголовок 27"/>
          <p:cNvSpPr txBox="1"/>
          <p:nvPr/>
        </p:nvSpPr>
        <p:spPr>
          <a:xfrm>
            <a:off x="381000" y="762000"/>
            <a:ext cx="8229600" cy="6858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bIns="45720" lIns="91440" rIns="91440" rtlCol="0" tIns="45720" vert="horz">
            <a:normAutofit/>
          </a:bodyPr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1" cap="none" dirty="0" sz="3200" i="0" kern="1200" kumimoji="0" lang="ru-RU" noProof="0" normalizeH="0" spc="0" err="1" strike="noStrike" u="none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baseline="0" b="1" cap="none" dirty="0" sz="3200" i="0" kern="1200" kumimoji="0" lang="ru-RU" noProof="0" normalizeH="0" spc="0" strike="noStrike" u="none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«Деньги»</a:t>
            </a:r>
            <a:endParaRPr baseline="0" b="1" cap="none" dirty="0" sz="3200" i="0" kern="1200" kumimoji="0" lang="ru-RU" noProof="0" normalizeH="0" spc="0" strike="noStrike" u="none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71" name="Picture 2" descr="C:\Users\asus\Downloads\IMG_20210420_152132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 t="19626"/>
          <a:stretch>
            <a:fillRect/>
          </a:stretch>
        </p:blipFill>
        <p:spPr bwMode="auto">
          <a:xfrm>
            <a:off x="228600" y="1600200"/>
            <a:ext cx="4141585" cy="2496589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172" name="Picture 1" descr="C:\Users\asus\Downloads\IMG_20210420_15280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 bwMode="auto">
          <a:xfrm>
            <a:off x="4445000" y="3048000"/>
            <a:ext cx="4470400" cy="3352800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173" name="Picture 4" descr="C:\Users\asus\Downloads\IMG_20240514_133304_689 (2)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 r="10154"/>
          <a:stretch>
            <a:fillRect/>
          </a:stretch>
        </p:blipFill>
        <p:spPr bwMode="auto">
          <a:xfrm rot="10800000">
            <a:off x="990600" y="4191000"/>
            <a:ext cx="2971800" cy="2480749"/>
          </a:xfrm>
          <a:prstGeom prst="rect"/>
          <a:noFill/>
        </p:spPr>
      </p:pic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642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sp>
        <p:nvSpPr>
          <p:cNvPr id="1048643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pPr>
              <a:buNone/>
            </a:pPr>
            <a:endParaRPr dirty="0" lang="ru-RU"/>
          </a:p>
        </p:txBody>
      </p:sp>
      <p:pic>
        <p:nvPicPr>
          <p:cNvPr id="2097174" name="Picture 5" descr="C:\Users\asus\Downloads\5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44" name="Прямоугольник 8"/>
          <p:cNvSpPr/>
          <p:nvPr/>
        </p:nvSpPr>
        <p:spPr>
          <a:xfrm>
            <a:off x="2757920" y="0"/>
            <a:ext cx="6386080" cy="624840"/>
          </a:xfrm>
          <a:prstGeom prst="rect"/>
        </p:spPr>
        <p:txBody>
          <a:bodyPr wrap="square">
            <a:spAutoFit/>
          </a:bodyPr>
          <a:p>
            <a:r>
              <a:rPr b="1" dirty="0" sz="3600" lang="ru-RU" smtClean="0">
                <a:solidFill>
                  <a:srgbClr val="002060"/>
                </a:solidFill>
              </a:rPr>
              <a:t>   </a:t>
            </a:r>
            <a:r>
              <a:rPr b="1" dirty="0" sz="2000" lang="ru-RU" smtClean="0">
                <a:latin typeface="Times New Roman" pitchFamily="18" charset="0"/>
                <a:cs typeface="Times New Roman" pitchFamily="18" charset="0"/>
              </a:rPr>
              <a:t>Проект «Как накопить деньги на мечту»</a:t>
            </a:r>
            <a:endParaRPr b="1"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45" name="Заголовок 2"/>
          <p:cNvSpPr txBox="1"/>
          <p:nvPr/>
        </p:nvSpPr>
        <p:spPr>
          <a:xfrm>
            <a:off x="533400" y="685800"/>
            <a:ext cx="8229600" cy="1219200"/>
          </a:xfrm>
          <a:prstGeom prst="rect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bIns="45720" lIns="91440" rIns="91440" rtlCol="0" tIns="45720" vert="horz">
            <a:normAutofit/>
          </a:bodyPr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aseline="0" b="1" cap="none" dirty="0" sz="3200" i="0" kern="1200" kumimoji="0" lang="ru-RU" noProof="0" normalizeH="0" spc="0" strike="noStrike" u="none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Ментальная карта </a:t>
            </a:r>
            <a:br>
              <a:rPr baseline="0" b="1" cap="none" dirty="0" sz="3200" i="0" kern="1200" kumimoji="0" lang="ru-RU" noProof="0" normalizeH="0" spc="0" strike="noStrike" u="none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baseline="0" b="1" cap="none" dirty="0" sz="3200" i="0" kern="1200" kumimoji="0" lang="ru-RU" noProof="0" normalizeH="0" spc="0" strike="noStrike" u="none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«Бюджет семьи»</a:t>
            </a:r>
            <a:endParaRPr baseline="0" b="1" cap="none" dirty="0" sz="3200" i="0" kern="1200" kumimoji="0" lang="ru-RU" noProof="0" normalizeH="0" spc="0" strike="noStrike" u="none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75" name="Picture 2" descr="C:\Users\asus\Downloads\IMG_20210426_084820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 bwMode="auto">
          <a:xfrm>
            <a:off x="152400" y="2362200"/>
            <a:ext cx="4316527" cy="3107575"/>
          </a:xfrm>
          <a:prstGeom prst="rect"/>
          <a:noFill/>
          <a:ln>
            <a:solidFill>
              <a:schemeClr val="accent1"/>
            </a:solidFill>
          </a:ln>
        </p:spPr>
      </p:pic>
      <p:pic>
        <p:nvPicPr>
          <p:cNvPr id="2097176" name="Picture 3" descr="C:\Users\asus\Downloads\IMG_20210426_08524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 bwMode="auto">
          <a:xfrm>
            <a:off x="4617394" y="2362200"/>
            <a:ext cx="4360025" cy="3104804"/>
          </a:xfrm>
          <a:prstGeom prst="rect"/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/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Слайд 1</dc:title>
  <dc:creator>asus</dc:creator>
  <cp:lastModifiedBy>Бухгалтерия</cp:lastModifiedBy>
  <dcterms:created xsi:type="dcterms:W3CDTF">2023-03-08T02:16:50Z</dcterms:created>
  <dcterms:modified xsi:type="dcterms:W3CDTF">2024-05-15T05:34:34Z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e0b6de8dbf234fd2b2412ed5f6612ac6</vt:lpwstr>
  </property>
</Properties>
</file>